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/>
          <p:nvPr>
            <p:ph type="title"/>
          </p:nvPr>
        </p:nvSpPr>
        <p:spPr>
          <a:xfrm>
            <a:off x="415600" y="546667"/>
            <a:ext cx="11360801" cy="810401"/>
          </a:xfrm>
          <a:prstGeom prst="rect">
            <a:avLst/>
          </a:prstGeom>
        </p:spPr>
        <p:txBody>
          <a:bodyPr lIns="91424" tIns="91424" rIns="91424" bIns="91424" anchor="t"/>
          <a:lstStyle/>
          <a:p>
            <a:pPr/>
            <a:r>
              <a:t>Title Text</a:t>
            </a:r>
          </a:p>
        </p:txBody>
      </p:sp>
      <p:sp>
        <p:nvSpPr>
          <p:cNvPr id="111" name="Body Level One…"/>
          <p:cNvSpPr/>
          <p:nvPr>
            <p:ph type="body" idx="1"/>
          </p:nvPr>
        </p:nvSpPr>
        <p:spPr>
          <a:xfrm>
            <a:off x="415600" y="1639833"/>
            <a:ext cx="11360801" cy="4452001"/>
          </a:xfrm>
          <a:prstGeom prst="rect">
            <a:avLst/>
          </a:prstGeom>
        </p:spPr>
        <p:txBody>
          <a:bodyPr lIns="91424" tIns="91424" rIns="91424" bIns="91424"/>
          <a:lstStyle>
            <a:lvl1pPr>
              <a:spcBef>
                <a:spcPts val="0"/>
              </a:spcBef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/>
          <p:nvPr>
            <p:ph type="sldNum" sz="quarter" idx="2"/>
          </p:nvPr>
        </p:nvSpPr>
        <p:spPr>
          <a:xfrm>
            <a:off x="11656783" y="6283661"/>
            <a:ext cx="355393" cy="360651"/>
          </a:xfrm>
          <a:prstGeom prst="rect">
            <a:avLst/>
          </a:prstGeom>
        </p:spPr>
        <p:txBody>
          <a:bodyPr lIns="91424" tIns="91424" rIns="91424" bIns="91424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Section head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/>
          <p:nvPr>
            <p:ph type="sldNum" sz="quarter" idx="2"/>
          </p:nvPr>
        </p:nvSpPr>
        <p:spPr>
          <a:xfrm>
            <a:off x="11656783" y="6283661"/>
            <a:ext cx="355393" cy="360651"/>
          </a:xfrm>
          <a:prstGeom prst="rect">
            <a:avLst/>
          </a:prstGeom>
        </p:spPr>
        <p:txBody>
          <a:bodyPr lIns="91424" tIns="91424" rIns="91424" bIns="91424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hyperlink" Target="https://intelligent-student-advisor.herokuapp.com/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/>
          <p:nvPr>
            <p:ph type="ctrTitle"/>
          </p:nvPr>
        </p:nvSpPr>
        <p:spPr>
          <a:xfrm>
            <a:off x="627528" y="466165"/>
            <a:ext cx="10775579" cy="2868706"/>
          </a:xfrm>
          <a:prstGeom prst="rect">
            <a:avLst/>
          </a:prstGeom>
        </p:spPr>
        <p:txBody>
          <a:bodyPr/>
          <a:lstStyle/>
          <a:p>
            <a:pPr algn="l">
              <a:defRPr sz="48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Intelligent Academic Advisor</a:t>
            </a:r>
            <a:br/>
            <a:r>
              <a:rPr sz="2800"/>
              <a:t>--An Intelligent application provides smart solutions to Penn State </a:t>
            </a:r>
            <a:br>
              <a:rPr sz="2800"/>
            </a:br>
          </a:p>
        </p:txBody>
      </p:sp>
      <p:sp>
        <p:nvSpPr>
          <p:cNvPr id="129" name="Subtitle 2"/>
          <p:cNvSpPr/>
          <p:nvPr>
            <p:ph type="subTitle" sz="half" idx="1"/>
          </p:nvPr>
        </p:nvSpPr>
        <p:spPr>
          <a:xfrm>
            <a:off x="788894" y="3190927"/>
            <a:ext cx="9220594" cy="341171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1000"/>
              </a:lnSpc>
            </a:pP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Meng Su (Team Lead)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Xiaoyu (Allen) Zhou (Technical Lead)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Dawn Coder(Subject Matter Lead)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Daria Cook (Corpus Manager)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Krystal Elliott(Corpus Developer,Presenter)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Guangxuan Zhang </a:t>
            </a:r>
          </a:p>
          <a:p>
            <a:pPr algn="l">
              <a:lnSpc>
                <a:spcPct val="81000"/>
              </a:lnSpc>
              <a:defRPr sz="22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Richard Zhao </a:t>
            </a:r>
          </a:p>
        </p:txBody>
      </p:sp>
      <p:pic>
        <p:nvPicPr>
          <p:cNvPr id="13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2666" y="3025218"/>
            <a:ext cx="3979334" cy="37431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1"/>
          <p:cNvSpPr/>
          <p:nvPr>
            <p:ph type="title"/>
          </p:nvPr>
        </p:nvSpPr>
        <p:spPr>
          <a:xfrm>
            <a:off x="415599" y="546667"/>
            <a:ext cx="11360802" cy="810401"/>
          </a:xfrm>
          <a:prstGeom prst="rect">
            <a:avLst/>
          </a:prstGeom>
        </p:spPr>
        <p:txBody>
          <a:bodyPr/>
          <a:lstStyle>
            <a:lvl1pPr defTabSz="850391">
              <a:defRPr sz="4092"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Questions via Phone Interface</a:t>
            </a:r>
          </a:p>
        </p:txBody>
      </p:sp>
      <p:sp>
        <p:nvSpPr>
          <p:cNvPr id="158" name="Text Placeholder 2"/>
          <p:cNvSpPr/>
          <p:nvPr>
            <p:ph type="body" idx="1"/>
          </p:nvPr>
        </p:nvSpPr>
        <p:spPr>
          <a:xfrm>
            <a:off x="415599" y="1639833"/>
            <a:ext cx="11360802" cy="44520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Her mother is not good at typing so instead she dial the IAP call center and ask following questions.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Erie like?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Tell me more about Behrend.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240"/>
          <p:cNvSpPr/>
          <p:nvPr>
            <p:ph type="title" idx="4294967295"/>
          </p:nvPr>
        </p:nvSpPr>
        <p:spPr>
          <a:xfrm>
            <a:off x="797467" y="2869795"/>
            <a:ext cx="10962800" cy="1118401"/>
          </a:xfrm>
          <a:prstGeom prst="rect">
            <a:avLst/>
          </a:prstGeom>
        </p:spPr>
        <p:txBody>
          <a:bodyPr lIns="121899" tIns="121899" rIns="121899" bIns="121899"/>
          <a:lstStyle/>
          <a:p>
            <a:pPr/>
          </a:p>
        </p:txBody>
      </p:sp>
      <p:pic>
        <p:nvPicPr>
          <p:cNvPr id="161" name="Shape 241" descr="Shape 241"/>
          <p:cNvPicPr>
            <a:picLocks noChangeAspect="1"/>
          </p:cNvPicPr>
          <p:nvPr/>
        </p:nvPicPr>
        <p:blipFill>
          <a:blip r:embed="rId2">
            <a:extLst/>
          </a:blip>
          <a:srcRect l="9595" t="5568" r="24998" b="7018"/>
          <a:stretch>
            <a:fillRect/>
          </a:stretch>
        </p:blipFill>
        <p:spPr>
          <a:xfrm>
            <a:off x="1534850" y="-1"/>
            <a:ext cx="9122310" cy="6858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246" descr="Shape 246"/>
          <p:cNvPicPr>
            <a:picLocks noChangeAspect="1"/>
          </p:cNvPicPr>
          <p:nvPr/>
        </p:nvPicPr>
        <p:blipFill>
          <a:blip r:embed="rId2">
            <a:extLst/>
          </a:blip>
          <a:srcRect l="678" t="0" r="983" b="0"/>
          <a:stretch>
            <a:fillRect/>
          </a:stretch>
        </p:blipFill>
        <p:spPr>
          <a:xfrm>
            <a:off x="1079499" y="0"/>
            <a:ext cx="10032999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251" descr="Shape 251"/>
          <p:cNvPicPr>
            <a:picLocks noChangeAspect="1"/>
          </p:cNvPicPr>
          <p:nvPr/>
        </p:nvPicPr>
        <p:blipFill>
          <a:blip r:embed="rId2">
            <a:extLst/>
          </a:blip>
          <a:srcRect l="630" t="0" r="778" b="0"/>
          <a:stretch>
            <a:fillRect/>
          </a:stretch>
        </p:blipFill>
        <p:spPr>
          <a:xfrm>
            <a:off x="1087433" y="0"/>
            <a:ext cx="10017134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hape 256" descr="Shape 256"/>
          <p:cNvPicPr>
            <a:picLocks noChangeAspect="1"/>
          </p:cNvPicPr>
          <p:nvPr/>
        </p:nvPicPr>
        <p:blipFill>
          <a:blip r:embed="rId2">
            <a:extLst/>
          </a:blip>
          <a:srcRect l="679" t="0" r="837" b="0"/>
          <a:stretch>
            <a:fillRect/>
          </a:stretch>
        </p:blipFill>
        <p:spPr>
          <a:xfrm>
            <a:off x="1079499" y="1"/>
            <a:ext cx="1003300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261" descr="Shape 26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8067" y="1"/>
            <a:ext cx="1015588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/>
          <p:nvPr>
            <p:ph type="title"/>
          </p:nvPr>
        </p:nvSpPr>
        <p:spPr>
          <a:xfrm>
            <a:off x="1868310" y="2270125"/>
            <a:ext cx="8983134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1"/>
          <p:cNvSpPr/>
          <p:nvPr>
            <p:ph type="title"/>
          </p:nvPr>
        </p:nvSpPr>
        <p:spPr>
          <a:xfrm>
            <a:off x="233081" y="224119"/>
            <a:ext cx="5867401" cy="842682"/>
          </a:xfrm>
          <a:prstGeom prst="rect">
            <a:avLst/>
          </a:prstGeom>
        </p:spPr>
        <p:txBody>
          <a:bodyPr/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Project Overview</a:t>
            </a:r>
          </a:p>
        </p:txBody>
      </p:sp>
      <p:pic>
        <p:nvPicPr>
          <p:cNvPr id="133" name="picture" descr="pictur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64422" y="8965"/>
            <a:ext cx="7404849" cy="68490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1"/>
          <p:cNvSpPr/>
          <p:nvPr>
            <p:ph type="title"/>
          </p:nvPr>
        </p:nvSpPr>
        <p:spPr>
          <a:xfrm>
            <a:off x="264459" y="329266"/>
            <a:ext cx="9363635" cy="656851"/>
          </a:xfrm>
          <a:prstGeom prst="rect">
            <a:avLst/>
          </a:prstGeom>
        </p:spPr>
        <p:txBody>
          <a:bodyPr/>
          <a:lstStyle>
            <a:lvl1pPr defTabSz="859536">
              <a:defRPr sz="3666"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Architectural Design</a:t>
            </a:r>
          </a:p>
        </p:txBody>
      </p:sp>
      <p:pic>
        <p:nvPicPr>
          <p:cNvPr id="136" name="picture" descr="pictur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6428" y="1825625"/>
            <a:ext cx="9239144" cy="4351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1"/>
          <p:cNvSpPr/>
          <p:nvPr>
            <p:ph type="title"/>
          </p:nvPr>
        </p:nvSpPr>
        <p:spPr>
          <a:xfrm>
            <a:off x="587189" y="216366"/>
            <a:ext cx="10515601" cy="1325564"/>
          </a:xfrm>
          <a:prstGeom prst="rect">
            <a:avLst/>
          </a:prstGeom>
        </p:spPr>
        <p:txBody>
          <a:bodyPr/>
          <a:lstStyle>
            <a:lvl1pPr>
              <a:defRPr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Project Demos</a:t>
            </a:r>
          </a:p>
        </p:txBody>
      </p:sp>
      <p:sp>
        <p:nvSpPr>
          <p:cNvPr id="139" name="Content Placeholder 2"/>
          <p:cNvSpPr/>
          <p:nvPr>
            <p:ph type="body" sz="half" idx="1"/>
          </p:nvPr>
        </p:nvSpPr>
        <p:spPr>
          <a:xfrm>
            <a:off x="4661646" y="1541928"/>
            <a:ext cx="7064686" cy="46350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36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It starts with a story of Alice</a:t>
            </a:r>
          </a:p>
          <a:p>
            <a:pPr marL="0" indent="0">
              <a:buSzTx/>
              <a:buNone/>
              <a:defRPr sz="36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- A high school student is considering her future. </a:t>
            </a:r>
            <a:r>
              <a:t>……</a:t>
            </a:r>
          </a:p>
        </p:txBody>
      </p:sp>
      <p:pic>
        <p:nvPicPr>
          <p:cNvPr id="140" name="Shape 213" descr="Shape 213"/>
          <p:cNvPicPr>
            <a:picLocks noChangeAspect="1"/>
          </p:cNvPicPr>
          <p:nvPr/>
        </p:nvPicPr>
        <p:blipFill>
          <a:blip r:embed="rId2">
            <a:extLst/>
          </a:blip>
          <a:srcRect l="10284" t="0" r="21877" b="0"/>
          <a:stretch>
            <a:fillRect/>
          </a:stretch>
        </p:blipFill>
        <p:spPr>
          <a:xfrm>
            <a:off x="587189" y="2142663"/>
            <a:ext cx="3493900" cy="34335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214"/>
          <p:cNvSpPr/>
          <p:nvPr>
            <p:ph type="body" idx="1"/>
          </p:nvPr>
        </p:nvSpPr>
        <p:spPr>
          <a:xfrm>
            <a:off x="871069" y="838947"/>
            <a:ext cx="10457331" cy="5477717"/>
          </a:xfrm>
          <a:prstGeom prst="rect">
            <a:avLst/>
          </a:prstGeom>
        </p:spPr>
        <p:txBody>
          <a:bodyPr lIns="121899" tIns="121899" rIns="121899" bIns="121899"/>
          <a:lstStyle/>
          <a:p>
            <a:pPr>
              <a:buSzTx/>
              <a:buNone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Alice is trying to decide which colleges to apply to. She is considering a few factors.</a:t>
            </a:r>
          </a:p>
          <a:p>
            <a:pPr marL="609584" indent="-304792">
              <a:buChar char="-"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She loves </a:t>
            </a:r>
            <a:r>
              <a:rPr>
                <a:solidFill>
                  <a:srgbClr val="FF0000"/>
                </a:solidFill>
              </a:rPr>
              <a:t>video games</a:t>
            </a:r>
            <a:r>
              <a:t>.</a:t>
            </a:r>
          </a:p>
          <a:p>
            <a:pPr marL="609584" indent="-304792">
              <a:buChar char="-"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She wants to be involved in </a:t>
            </a:r>
            <a:r>
              <a:rPr>
                <a:solidFill>
                  <a:srgbClr val="FF0000"/>
                </a:solidFill>
              </a:rPr>
              <a:t>clubs</a:t>
            </a:r>
            <a:r>
              <a:t> on campus.</a:t>
            </a:r>
          </a:p>
          <a:p>
            <a:pPr marL="609584" indent="-304792">
              <a:buChar char="-"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She is from Philadelphia, but she wants to live somewhere “green”.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219" descr="Shape 2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8823" y="128532"/>
            <a:ext cx="7218100" cy="5805068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221">
            <a:hlinkClick r:id="rId3" invalidUrl="" action="" tgtFrame="" tooltip="" history="1" highlightClick="0" endSnd="0"/>
          </p:cNvPr>
          <p:cNvSpPr/>
          <p:nvPr/>
        </p:nvSpPr>
        <p:spPr>
          <a:xfrm>
            <a:off x="3356771" y="3297766"/>
            <a:ext cx="3721101" cy="524935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lIns="45719" rIns="45719" anchor="ctr"/>
          <a:lstStyle/>
          <a:p>
            <a:pPr>
              <a:defRPr sz="2400"/>
            </a:pPr>
          </a:p>
        </p:txBody>
      </p:sp>
      <p:sp>
        <p:nvSpPr>
          <p:cNvPr id="146" name="Shape 220"/>
          <p:cNvSpPr/>
          <p:nvPr/>
        </p:nvSpPr>
        <p:spPr>
          <a:xfrm>
            <a:off x="158648" y="5813183"/>
            <a:ext cx="8555127" cy="133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 marL="228600" indent="-228600">
              <a:lnSpc>
                <a:spcPct val="90000"/>
              </a:lnSpc>
              <a:defRPr sz="2400"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She follows this page’s “Learn More” link to the  “Intelligent Academic Advisor”</a:t>
            </a:r>
            <a:endParaRPr sz="28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27"/>
          <p:cNvSpPr/>
          <p:nvPr/>
        </p:nvSpPr>
        <p:spPr>
          <a:xfrm>
            <a:off x="257999" y="744433"/>
            <a:ext cx="11676002" cy="463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/>
          <a:p>
            <a:pPr>
              <a:defRPr sz="28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She is directed to a page with a </a:t>
            </a:r>
            <a:r>
              <a:rPr>
                <a:solidFill>
                  <a:srgbClr val="FF0000"/>
                </a:solidFill>
              </a:rPr>
              <a:t>search b</a:t>
            </a:r>
            <a:r>
              <a:rPr>
                <a:solidFill>
                  <a:schemeClr val="accent2"/>
                </a:solidFill>
              </a:rPr>
              <a:t>ar</a:t>
            </a:r>
            <a:r>
              <a:t>. </a:t>
            </a:r>
          </a:p>
          <a:p>
            <a:pPr>
              <a:defRPr sz="2800">
                <a:latin typeface="Lucida Console"/>
                <a:ea typeface="Lucida Console"/>
                <a:cs typeface="Lucida Console"/>
                <a:sym typeface="Lucida Console"/>
              </a:defRPr>
            </a:pPr>
          </a:p>
          <a:p>
            <a:pPr>
              <a:defRPr sz="2800">
                <a:latin typeface="Lucida Console"/>
                <a:ea typeface="Lucida Console"/>
                <a:cs typeface="Lucida Console"/>
                <a:sym typeface="Lucida Console"/>
              </a:defRPr>
            </a:pPr>
          </a:p>
          <a:p>
            <a:pPr>
              <a:defRPr sz="2800">
                <a:latin typeface="Lucida Console"/>
                <a:ea typeface="Lucida Console"/>
                <a:cs typeface="Lucida Console"/>
                <a:sym typeface="Lucida Console"/>
              </a:defRPr>
            </a:pPr>
          </a:p>
          <a:p>
            <a:pPr>
              <a:defRPr sz="28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The top of the page reads: </a:t>
            </a:r>
          </a:p>
          <a:p>
            <a:pPr algn="ctr">
              <a:defRPr sz="2800">
                <a:solidFill>
                  <a:srgbClr val="FF0000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ASK ANYTHING ABOUT BEHREND’S CSSE PROGRAM</a:t>
            </a:r>
          </a:p>
          <a:p>
            <a:pPr indent="1828755">
              <a:defRPr b="1" sz="2400">
                <a:solidFill>
                  <a:schemeClr val="accent3"/>
                </a:solidFill>
              </a:defRPr>
            </a:pPr>
          </a:p>
          <a:p>
            <a:pPr indent="1828755">
              <a:defRPr b="1" sz="2400">
                <a:solidFill>
                  <a:schemeClr val="accent3"/>
                </a:solidFill>
              </a:defRPr>
            </a:pPr>
          </a:p>
          <a:p>
            <a:pPr>
              <a:defRPr sz="2400"/>
            </a:pPr>
          </a:p>
          <a:p>
            <a:pPr>
              <a:defRPr sz="2400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There is a “</a:t>
            </a:r>
            <a:r>
              <a:rPr>
                <a:solidFill>
                  <a:srgbClr val="FF0000"/>
                </a:solidFill>
              </a:rPr>
              <a:t>Question Feed</a:t>
            </a:r>
            <a:r>
              <a:t>” on the side of the page that has questions like: “What is Erie like?” and “What minors can I take?”</a:t>
            </a:r>
          </a:p>
        </p:txBody>
      </p:sp>
      <p:pic>
        <p:nvPicPr>
          <p:cNvPr id="149" name="Shape 228" descr="Shape 228"/>
          <p:cNvPicPr>
            <a:picLocks noChangeAspect="1"/>
          </p:cNvPicPr>
          <p:nvPr/>
        </p:nvPicPr>
        <p:blipFill>
          <a:blip r:embed="rId2">
            <a:alphaModFix amt="13000"/>
            <a:extLst/>
          </a:blip>
          <a:stretch>
            <a:fillRect/>
          </a:stretch>
        </p:blipFill>
        <p:spPr>
          <a:xfrm>
            <a:off x="9613900" y="1083117"/>
            <a:ext cx="2320101" cy="21658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/>
          <p:nvPr>
            <p:ph type="title"/>
          </p:nvPr>
        </p:nvSpPr>
        <p:spPr>
          <a:xfrm>
            <a:off x="415599" y="546667"/>
            <a:ext cx="11360802" cy="810401"/>
          </a:xfrm>
          <a:prstGeom prst="rect">
            <a:avLst/>
          </a:prstGeom>
        </p:spPr>
        <p:txBody>
          <a:bodyPr/>
          <a:lstStyle>
            <a:lvl1pPr defTabSz="850391">
              <a:defRPr sz="4092"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Questions </a:t>
            </a:r>
          </a:p>
        </p:txBody>
      </p:sp>
      <p:sp>
        <p:nvSpPr>
          <p:cNvPr id="152" name="Text Placeholder 2"/>
          <p:cNvSpPr/>
          <p:nvPr>
            <p:ph type="body" idx="1"/>
          </p:nvPr>
        </p:nvSpPr>
        <p:spPr>
          <a:xfrm>
            <a:off x="415600" y="1562100"/>
            <a:ext cx="11598600" cy="4529733"/>
          </a:xfrm>
          <a:prstGeom prst="rect">
            <a:avLst/>
          </a:prstGeom>
        </p:spPr>
        <p:txBody>
          <a:bodyPr/>
          <a:lstStyle/>
          <a:p>
            <a:pPr marL="0" indent="0" defTabSz="649223">
              <a:lnSpc>
                <a:spcPct val="120000"/>
              </a:lnSpc>
              <a:buSzTx/>
              <a:buFontTx/>
              <a:buNone/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Website:</a:t>
            </a:r>
          </a:p>
          <a:p>
            <a:pPr marL="162305" indent="-162305" defTabSz="649223">
              <a:lnSpc>
                <a:spcPct val="100000"/>
              </a:lnSpc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rPr>
                <a:solidFill>
                  <a:schemeClr val="accent5"/>
                </a:solidFill>
              </a:rPr>
              <a:t>What is CSSE?</a:t>
            </a:r>
          </a:p>
          <a:p>
            <a:pPr marL="162305" indent="-162305" defTabSz="649223">
              <a:lnSpc>
                <a:spcPct val="100000"/>
              </a:lnSpc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Software Engineering? </a:t>
            </a:r>
          </a:p>
          <a:p>
            <a:pPr marL="162305" indent="-162305" defTabSz="649223">
              <a:lnSpc>
                <a:spcPct val="100000"/>
              </a:lnSpc>
              <a:defRPr sz="1987">
                <a:solidFill>
                  <a:schemeClr val="accent5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Then what course I will learn for Software Engineering online degree?</a:t>
            </a:r>
          </a:p>
          <a:p>
            <a:pPr marL="162305" indent="-162305" defTabSz="649223">
              <a:lnSpc>
                <a:spcPct val="100000"/>
              </a:lnSpc>
              <a:defRPr sz="1987">
                <a:solidFill>
                  <a:schemeClr val="accent5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Do I need to be good at math for Computer Science?</a:t>
            </a:r>
          </a:p>
          <a:p>
            <a:pPr marL="162305" indent="-162305" defTabSz="649223">
              <a:lnSpc>
                <a:spcPct val="100000"/>
              </a:lnSpc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Does Behrend have tutors?</a:t>
            </a:r>
          </a:p>
          <a:p>
            <a:pPr marL="162305" indent="-162305" defTabSz="649223">
              <a:lnSpc>
                <a:spcPct val="100000"/>
              </a:lnSpc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Do software Engineer make video games?</a:t>
            </a:r>
          </a:p>
          <a:p>
            <a:pPr marL="162305" indent="-162305" defTabSz="649223">
              <a:lnSpc>
                <a:spcPct val="120000"/>
              </a:lnSpc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Are there other clubs at Behrend?</a:t>
            </a:r>
          </a:p>
          <a:p>
            <a:pPr marL="0" indent="0" defTabSz="649223">
              <a:lnSpc>
                <a:spcPct val="120000"/>
              </a:lnSpc>
              <a:buSzTx/>
              <a:buFontTx/>
              <a:buNone/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IAP Call Center:</a:t>
            </a:r>
          </a:p>
          <a:p>
            <a:pPr marL="162305" indent="-162305" defTabSz="649223">
              <a:lnSpc>
                <a:spcPct val="120000"/>
              </a:lnSpc>
              <a:defRPr sz="1987">
                <a:solidFill>
                  <a:schemeClr val="accent5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the crime rate at Behrend?</a:t>
            </a:r>
          </a:p>
          <a:p>
            <a:pPr marL="0" indent="0" defTabSz="649223">
              <a:lnSpc>
                <a:spcPct val="120000"/>
              </a:lnSpc>
              <a:buSzTx/>
              <a:buFontTx/>
              <a:buNone/>
              <a:defRPr sz="1987"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Website:</a:t>
            </a:r>
          </a:p>
          <a:p>
            <a:pPr marL="162305" indent="-162305" defTabSz="649223">
              <a:lnSpc>
                <a:spcPct val="100000"/>
              </a:lnSpc>
              <a:defRPr sz="1987">
                <a:solidFill>
                  <a:schemeClr val="accent5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Is there a club for game developers?</a:t>
            </a:r>
          </a:p>
          <a:p>
            <a:pPr marL="162305" indent="-162305" defTabSz="649223">
              <a:lnSpc>
                <a:spcPct val="120000"/>
              </a:lnSpc>
              <a:defRPr sz="1987">
                <a:solidFill>
                  <a:schemeClr val="accent5"/>
                </a:solidFill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Tell me more about Penn State Behrend.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/>
          <p:nvPr>
            <p:ph type="title"/>
          </p:nvPr>
        </p:nvSpPr>
        <p:spPr>
          <a:xfrm>
            <a:off x="415599" y="546667"/>
            <a:ext cx="11360802" cy="810401"/>
          </a:xfrm>
          <a:prstGeom prst="rect">
            <a:avLst/>
          </a:prstGeom>
        </p:spPr>
        <p:txBody>
          <a:bodyPr/>
          <a:lstStyle>
            <a:lvl1pPr>
              <a:defRPr sz="3900">
                <a:latin typeface="Lucida Console"/>
                <a:ea typeface="Lucida Console"/>
                <a:cs typeface="Lucida Console"/>
                <a:sym typeface="Lucida Console"/>
              </a:defRPr>
            </a:lvl1pPr>
          </a:lstStyle>
          <a:p>
            <a:pPr/>
            <a:r>
              <a:t>More Questions via Phone Interface</a:t>
            </a:r>
          </a:p>
        </p:txBody>
      </p:sp>
      <p:sp>
        <p:nvSpPr>
          <p:cNvPr id="155" name="Text Placeholder 2"/>
          <p:cNvSpPr/>
          <p:nvPr>
            <p:ph type="body" idx="1"/>
          </p:nvPr>
        </p:nvSpPr>
        <p:spPr>
          <a:xfrm>
            <a:off x="415599" y="1639833"/>
            <a:ext cx="11360802" cy="44520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Alice calls her father John over to tell him that Behrend sounds pretty cool. His questions are:</a:t>
            </a:r>
            <a:br/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Behrend's tuition?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scholarships are offered at Behrend?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the crime rate at Behrend?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Are the engineering programs at Behrend accredited?</a:t>
            </a:r>
          </a:p>
          <a:p>
            <a:pPr>
              <a:defRPr>
                <a:latin typeface="Lucida Console"/>
                <a:ea typeface="Lucida Console"/>
                <a:cs typeface="Lucida Console"/>
                <a:sym typeface="Lucida Console"/>
              </a:defRPr>
            </a:pPr>
            <a:r>
              <a:t>What is the salary of a Computer Scientist?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